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</p:sldIdLst>
  <p:sldSz cy="5143500" cx="9144000"/>
  <p:notesSz cx="6858000" cy="9144000"/>
  <p:embeddedFontLst>
    <p:embeddedFont>
      <p:font typeface="Raleway"/>
      <p:regular r:id="rId26"/>
      <p:bold r:id="rId27"/>
      <p:italic r:id="rId28"/>
      <p:boldItalic r:id="rId29"/>
    </p:embeddedFont>
    <p:embeddedFont>
      <p:font typeface="Lato"/>
      <p:regular r:id="rId30"/>
      <p:bold r:id="rId31"/>
      <p:italic r:id="rId32"/>
      <p:boldItalic r:id="rId33"/>
    </p:embeddedFont>
    <p:embeddedFont>
      <p:font typeface="Montserrat Black"/>
      <p:bold r:id="rId34"/>
      <p:boldItalic r:id="rId35"/>
    </p:embeddedFont>
    <p:embeddedFont>
      <p:font typeface="Montserrat"/>
      <p:regular r:id="rId36"/>
      <p:bold r:id="rId37"/>
      <p:italic r:id="rId38"/>
      <p:boldItalic r:id="rId39"/>
    </p:embeddedFont>
    <p:embeddedFont>
      <p:font typeface="Montserrat ExtraBold"/>
      <p:bold r:id="rId40"/>
      <p:boldItalic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69000A28-F428-46AE-B2E0-800CA2982879}">
  <a:tblStyle styleId="{69000A28-F428-46AE-B2E0-800CA298287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ExtraBold-bold.fntdata"/><Relationship Id="rId20" Type="http://schemas.openxmlformats.org/officeDocument/2006/relationships/slide" Target="slides/slide14.xml"/><Relationship Id="rId41" Type="http://schemas.openxmlformats.org/officeDocument/2006/relationships/font" Target="fonts/MontserratExtraBold-boldItalic.fntdata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Raleway-regular.fntdata"/><Relationship Id="rId25" Type="http://schemas.openxmlformats.org/officeDocument/2006/relationships/slide" Target="slides/slide19.xml"/><Relationship Id="rId28" Type="http://schemas.openxmlformats.org/officeDocument/2006/relationships/font" Target="fonts/Raleway-italic.fntdata"/><Relationship Id="rId27" Type="http://schemas.openxmlformats.org/officeDocument/2006/relationships/font" Target="fonts/Raleway-bold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Raleway-bold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Lato-bold.fntdata"/><Relationship Id="rId30" Type="http://schemas.openxmlformats.org/officeDocument/2006/relationships/font" Target="fonts/Lato-regular.fntdata"/><Relationship Id="rId11" Type="http://schemas.openxmlformats.org/officeDocument/2006/relationships/slide" Target="slides/slide5.xml"/><Relationship Id="rId33" Type="http://schemas.openxmlformats.org/officeDocument/2006/relationships/font" Target="fonts/Lato-boldItalic.fntdata"/><Relationship Id="rId10" Type="http://schemas.openxmlformats.org/officeDocument/2006/relationships/slide" Target="slides/slide4.xml"/><Relationship Id="rId32" Type="http://schemas.openxmlformats.org/officeDocument/2006/relationships/font" Target="fonts/Lato-italic.fntdata"/><Relationship Id="rId13" Type="http://schemas.openxmlformats.org/officeDocument/2006/relationships/slide" Target="slides/slide7.xml"/><Relationship Id="rId35" Type="http://schemas.openxmlformats.org/officeDocument/2006/relationships/font" Target="fonts/MontserratBlack-boldItalic.fntdata"/><Relationship Id="rId12" Type="http://schemas.openxmlformats.org/officeDocument/2006/relationships/slide" Target="slides/slide6.xml"/><Relationship Id="rId34" Type="http://schemas.openxmlformats.org/officeDocument/2006/relationships/font" Target="fonts/MontserratBlack-bold.fntdata"/><Relationship Id="rId15" Type="http://schemas.openxmlformats.org/officeDocument/2006/relationships/slide" Target="slides/slide9.xml"/><Relationship Id="rId37" Type="http://schemas.openxmlformats.org/officeDocument/2006/relationships/font" Target="fonts/Montserrat-bold.fntdata"/><Relationship Id="rId14" Type="http://schemas.openxmlformats.org/officeDocument/2006/relationships/slide" Target="slides/slide8.xml"/><Relationship Id="rId36" Type="http://schemas.openxmlformats.org/officeDocument/2006/relationships/font" Target="fonts/Montserrat-regular.fntdata"/><Relationship Id="rId17" Type="http://schemas.openxmlformats.org/officeDocument/2006/relationships/slide" Target="slides/slide11.xml"/><Relationship Id="rId39" Type="http://schemas.openxmlformats.org/officeDocument/2006/relationships/font" Target="fonts/Montserrat-boldItalic.fntdata"/><Relationship Id="rId16" Type="http://schemas.openxmlformats.org/officeDocument/2006/relationships/slide" Target="slides/slide10.xml"/><Relationship Id="rId38" Type="http://schemas.openxmlformats.org/officeDocument/2006/relationships/font" Target="fonts/Montserrat-italic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074f59ca6f_6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074f59ca6f_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074f59ca6f_2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1074f59ca6f_2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074f59ca6f_2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1074f59ca6f_2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074f59ca6f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1074f59ca6f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074f59ca6f_2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1074f59ca6f_2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1074f59ca6f_5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1074f59ca6f_5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1074f59ca6f_2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1074f59ca6f_2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074f59ca6f_2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1074f59ca6f_2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74f59ca6f_5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1074f59ca6f_5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1074f59ca6f_5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1074f59ca6f_5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074f59ca6f_2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1074f59ca6f_2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074f59ca6f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1074f59ca6f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074f59ca6f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1074f59ca6f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074f59ca6f_2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1074f59ca6f_2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074f59ca6f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1074f59ca6f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074f59ca6f_2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1074f59ca6f_2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1074f59ca6f_2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1074f59ca6f_2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074f59ca6f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1074f59ca6f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074f59ca6f_2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1074f59ca6f_2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7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2">
  <p:cSld name="TITLE_2">
    <p:bg>
      <p:bgPr>
        <a:solidFill>
          <a:srgbClr val="57068C"/>
        </a:solid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erial view of New York City." id="83" name="Google Shape;83;p13"/>
          <p:cNvPicPr preferRelativeResize="0"/>
          <p:nvPr/>
        </p:nvPicPr>
        <p:blipFill rotWithShape="1">
          <a:blip r:embed="rId2">
            <a:alphaModFix amt="25000"/>
          </a:blip>
          <a:srcRect b="2235" l="0" r="734" t="14018"/>
          <a:stretch/>
        </p:blipFill>
        <p:spPr>
          <a:xfrm>
            <a:off x="1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3"/>
          <p:cNvSpPr txBox="1"/>
          <p:nvPr>
            <p:ph type="title"/>
          </p:nvPr>
        </p:nvSpPr>
        <p:spPr>
          <a:xfrm>
            <a:off x="316949" y="1243943"/>
            <a:ext cx="8265600" cy="190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76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descr="New York University logo" id="85" name="Google Shape;85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7175" y="427947"/>
            <a:ext cx="1049175" cy="35610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3"/>
          <p:cNvSpPr txBox="1"/>
          <p:nvPr>
            <p:ph idx="1" type="subTitle"/>
          </p:nvPr>
        </p:nvSpPr>
        <p:spPr>
          <a:xfrm>
            <a:off x="307600" y="3119750"/>
            <a:ext cx="4761000" cy="7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/>
            </a:lvl9pPr>
          </a:lstStyle>
          <a:p/>
        </p:txBody>
      </p:sp>
      <p:sp>
        <p:nvSpPr>
          <p:cNvPr id="87" name="Google Shape;87;p13"/>
          <p:cNvSpPr txBox="1"/>
          <p:nvPr>
            <p:ph idx="2" type="body"/>
          </p:nvPr>
        </p:nvSpPr>
        <p:spPr>
          <a:xfrm>
            <a:off x="307600" y="4145050"/>
            <a:ext cx="2436000" cy="65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8450" lvl="0" marL="4572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 ExtraBold"/>
              <a:buChar char="●"/>
              <a:defRPr sz="11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indent="-298450" lvl="1" marL="9144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○"/>
              <a:defRPr>
                <a:solidFill>
                  <a:srgbClr val="FFFFFF"/>
                </a:solidFill>
              </a:defRPr>
            </a:lvl2pPr>
            <a:lvl3pPr indent="-298450" lvl="2" marL="13716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■"/>
              <a:defRPr>
                <a:solidFill>
                  <a:srgbClr val="FFFFFF"/>
                </a:solidFill>
              </a:defRPr>
            </a:lvl3pPr>
            <a:lvl4pPr indent="-298450" lvl="3" marL="18288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  <a:defRPr>
                <a:solidFill>
                  <a:srgbClr val="FFFFFF"/>
                </a:solidFill>
              </a:defRPr>
            </a:lvl4pPr>
            <a:lvl5pPr indent="-298450" lvl="4" marL="22860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○"/>
              <a:defRPr>
                <a:solidFill>
                  <a:srgbClr val="FFFFFF"/>
                </a:solidFill>
              </a:defRPr>
            </a:lvl5pPr>
            <a:lvl6pPr indent="-298450" lvl="5" marL="27432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■"/>
              <a:defRPr>
                <a:solidFill>
                  <a:srgbClr val="FFFFFF"/>
                </a:solidFill>
              </a:defRPr>
            </a:lvl6pPr>
            <a:lvl7pPr indent="-298450" lvl="6" marL="32004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  <a:defRPr>
                <a:solidFill>
                  <a:srgbClr val="FFFFFF"/>
                </a:solidFill>
              </a:defRPr>
            </a:lvl7pPr>
            <a:lvl8pPr indent="-298450" lvl="7" marL="36576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○"/>
              <a:defRPr>
                <a:solidFill>
                  <a:srgbClr val="FFFFFF"/>
                </a:solidFill>
              </a:defRPr>
            </a:lvl8pPr>
            <a:lvl9pPr indent="-298450" lvl="8" marL="41148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■"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png"/><Relationship Id="rId4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Relationship Id="rId4" Type="http://schemas.openxmlformats.org/officeDocument/2006/relationships/image" Target="../media/image21.png"/><Relationship Id="rId5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4.png"/><Relationship Id="rId4" Type="http://schemas.openxmlformats.org/officeDocument/2006/relationships/image" Target="../media/image2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data.cityofnewyork.us/Social-Services/DYCD-after-school-programs-Immigrant-Services/zmut-au2w" TargetMode="External"/><Relationship Id="rId4" Type="http://schemas.openxmlformats.org/officeDocument/2006/relationships/hyperlink" Target="https://data.cityofnewyork.us/w/yvxd-uipr/25te-f2tw?cur=AbBzeB8m2eb&amp;from=root" TargetMode="External"/><Relationship Id="rId5" Type="http://schemas.openxmlformats.org/officeDocument/2006/relationships/hyperlink" Target="https://data.cityofnewyork.us/Education/3K-Projects-by-Site-Locations/yv4m-nu6d" TargetMode="External"/><Relationship Id="rId6" Type="http://schemas.openxmlformats.org/officeDocument/2006/relationships/hyperlink" Target="https://data.cityofnewyork.us/Public-Safety/Fire-Incident-Dispatch-Data/8m42-w767" TargetMode="External"/><Relationship Id="rId7" Type="http://schemas.openxmlformats.org/officeDocument/2006/relationships/hyperlink" Target="https://data.cityofnewyork.us/City-Government/Jobs-Created-by-Energy-Cost-Savings-Program-Saving/yqky-aebb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12.png"/><Relationship Id="rId5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data.cityofnewyork.us/Social-Services/311-Service-Requests-from-2010-to-Present/erm2-nwe9" TargetMode="External"/><Relationship Id="rId4" Type="http://schemas.openxmlformats.org/officeDocument/2006/relationships/image" Target="../media/image11.png"/><Relationship Id="rId5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Relationship Id="rId4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/>
          <p:nvPr>
            <p:ph type="title"/>
          </p:nvPr>
        </p:nvSpPr>
        <p:spPr>
          <a:xfrm>
            <a:off x="307600" y="911901"/>
            <a:ext cx="8265600" cy="2208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640"/>
              <a:t>Big Data </a:t>
            </a:r>
            <a:endParaRPr sz="464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640"/>
              <a:t>Final Presentation  Group 23</a:t>
            </a:r>
            <a:endParaRPr sz="4640"/>
          </a:p>
        </p:txBody>
      </p:sp>
      <p:sp>
        <p:nvSpPr>
          <p:cNvPr id="93" name="Google Shape;93;p14"/>
          <p:cNvSpPr txBox="1"/>
          <p:nvPr>
            <p:ph idx="1" type="subTitle"/>
          </p:nvPr>
        </p:nvSpPr>
        <p:spPr>
          <a:xfrm>
            <a:off x="307600" y="3272150"/>
            <a:ext cx="4947300" cy="77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Montserrat ExtraBold"/>
                <a:ea typeface="Montserrat ExtraBold"/>
                <a:cs typeface="Montserrat ExtraBold"/>
                <a:sym typeface="Montserrat ExtraBold"/>
              </a:rPr>
              <a:t>Github Repository: https://github.com/Zankar100/BigDataGroup23</a:t>
            </a:r>
            <a:endParaRPr sz="110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94" name="Google Shape;94;p14"/>
          <p:cNvSpPr txBox="1"/>
          <p:nvPr>
            <p:ph idx="2" type="body"/>
          </p:nvPr>
        </p:nvSpPr>
        <p:spPr>
          <a:xfrm>
            <a:off x="307600" y="4145050"/>
            <a:ext cx="7306500" cy="65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PRESENTED BY: Bansi Shah (bks7385), Zankar Murudkar (zm2117), Tirth Patel (tmp9936)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DATE: 12/13/2021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Agency Name Misspelled</a:t>
            </a:r>
            <a:endParaRPr/>
          </a:p>
        </p:txBody>
      </p:sp>
      <p:sp>
        <p:nvSpPr>
          <p:cNvPr id="157" name="Google Shape;157;p2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8" name="Google Shape;15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450" y="2078874"/>
            <a:ext cx="6216775" cy="1176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Zip Code - Out of Range</a:t>
            </a:r>
            <a:endParaRPr/>
          </a:p>
        </p:txBody>
      </p:sp>
      <p:sp>
        <p:nvSpPr>
          <p:cNvPr id="164" name="Google Shape;164;p2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We used reference data to check which zip codes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are invalid and marked them as ‘unspecified’.</a:t>
            </a:r>
            <a:endParaRPr/>
          </a:p>
        </p:txBody>
      </p:sp>
      <p:pic>
        <p:nvPicPr>
          <p:cNvPr id="165" name="Google Shape;165;p24"/>
          <p:cNvPicPr preferRelativeResize="0"/>
          <p:nvPr/>
        </p:nvPicPr>
        <p:blipFill rotWithShape="1">
          <a:blip r:embed="rId3">
            <a:alphaModFix/>
          </a:blip>
          <a:srcRect b="0" l="0" r="0" t="46224"/>
          <a:stretch/>
        </p:blipFill>
        <p:spPr>
          <a:xfrm>
            <a:off x="729450" y="2214425"/>
            <a:ext cx="2349599" cy="640125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4"/>
          <p:cNvSpPr txBox="1"/>
          <p:nvPr/>
        </p:nvSpPr>
        <p:spPr>
          <a:xfrm>
            <a:off x="729450" y="2917775"/>
            <a:ext cx="4587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Total unique zip codes in our data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67" name="Google Shape;167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68878" y="1213025"/>
            <a:ext cx="2637651" cy="347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26475" y="1060825"/>
            <a:ext cx="4558776" cy="3638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3150" y="2010975"/>
            <a:ext cx="4041949" cy="1738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Mapping Zip Code to Borough</a:t>
            </a:r>
            <a:endParaRPr/>
          </a:p>
        </p:txBody>
      </p:sp>
      <p:sp>
        <p:nvSpPr>
          <p:cNvPr id="179" name="Google Shape;179;p2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After validating all the zip codes, we check if the specified zip code value actually belongs to the specified borough or not.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We used reference data for this and compared its (borough, zip code) pair to the </a:t>
            </a:r>
            <a:r>
              <a:rPr lang="en"/>
              <a:t>(borough, zip code) pair in our data.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If the data did not match then we replaced the borough that matches the given zip code.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975" y="2273487"/>
            <a:ext cx="3098926" cy="2462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8000" y="845325"/>
            <a:ext cx="8839204" cy="949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67250" y="2842699"/>
            <a:ext cx="4840799" cy="83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Community Board - Out of Range</a:t>
            </a:r>
            <a:endParaRPr/>
          </a:p>
        </p:txBody>
      </p:sp>
      <p:sp>
        <p:nvSpPr>
          <p:cNvPr id="192" name="Google Shape;192;p2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We used reference data to check which values in our data column are invalid and termed them as ‘unspecified’.</a:t>
            </a:r>
            <a:endParaRPr/>
          </a:p>
        </p:txBody>
      </p:sp>
      <p:pic>
        <p:nvPicPr>
          <p:cNvPr id="193" name="Google Shape;19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450" y="2078875"/>
            <a:ext cx="3355350" cy="136395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8"/>
          <p:cNvSpPr txBox="1"/>
          <p:nvPr/>
        </p:nvSpPr>
        <p:spPr>
          <a:xfrm>
            <a:off x="4243600" y="2161500"/>
            <a:ext cx="4287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Total no. of valid Community Boards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5" name="Google Shape;195;p28"/>
          <p:cNvSpPr txBox="1"/>
          <p:nvPr/>
        </p:nvSpPr>
        <p:spPr>
          <a:xfrm>
            <a:off x="4296550" y="2814375"/>
            <a:ext cx="4428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Total no. of unique Community Boards found in our data.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9"/>
          <p:cNvSpPr txBox="1"/>
          <p:nvPr>
            <p:ph type="title"/>
          </p:nvPr>
        </p:nvSpPr>
        <p:spPr>
          <a:xfrm>
            <a:off x="729450" y="5813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Cont.</a:t>
            </a:r>
            <a:endParaRPr/>
          </a:p>
        </p:txBody>
      </p:sp>
      <p:pic>
        <p:nvPicPr>
          <p:cNvPr id="201" name="Google Shape;20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2575" y="2192200"/>
            <a:ext cx="2494850" cy="187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57975" y="2192200"/>
            <a:ext cx="2494850" cy="1878383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29"/>
          <p:cNvSpPr txBox="1"/>
          <p:nvPr>
            <p:ph idx="1" type="body"/>
          </p:nvPr>
        </p:nvSpPr>
        <p:spPr>
          <a:xfrm>
            <a:off x="303050" y="703450"/>
            <a:ext cx="7688700" cy="122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Difference in Reference data and dataset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0"/>
          <p:cNvSpPr txBox="1"/>
          <p:nvPr>
            <p:ph idx="1" type="body"/>
          </p:nvPr>
        </p:nvSpPr>
        <p:spPr>
          <a:xfrm>
            <a:off x="727650" y="3011725"/>
            <a:ext cx="7688700" cy="122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Total no. of unique community board values in the data after cleaning.</a:t>
            </a:r>
            <a:endParaRPr/>
          </a:p>
        </p:txBody>
      </p:sp>
      <p:pic>
        <p:nvPicPr>
          <p:cNvPr id="209" name="Google Shape;20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32525" y="4237525"/>
            <a:ext cx="2705320" cy="53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12225" y="1813600"/>
            <a:ext cx="5719550" cy="1704025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30"/>
          <p:cNvSpPr txBox="1"/>
          <p:nvPr>
            <p:ph idx="1" type="body"/>
          </p:nvPr>
        </p:nvSpPr>
        <p:spPr>
          <a:xfrm>
            <a:off x="675725" y="641250"/>
            <a:ext cx="7688700" cy="122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Range check on Community Board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1"/>
          <p:cNvSpPr txBox="1"/>
          <p:nvPr>
            <p:ph type="title"/>
          </p:nvPr>
        </p:nvSpPr>
        <p:spPr>
          <a:xfrm>
            <a:off x="729450" y="13097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040"/>
              <a:t>Data cleaning on Datasets with Overlapping Columns</a:t>
            </a:r>
            <a:endParaRPr sz="2040"/>
          </a:p>
        </p:txBody>
      </p:sp>
      <p:graphicFrame>
        <p:nvGraphicFramePr>
          <p:cNvPr id="217" name="Google Shape;217;p31"/>
          <p:cNvGraphicFramePr/>
          <p:nvPr/>
        </p:nvGraphicFramePr>
        <p:xfrm>
          <a:off x="872550" y="19256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{69000A28-F428-46AE-B2E0-800CA2982879}</a:tableStyleId>
              </a:tblPr>
              <a:tblGrid>
                <a:gridCol w="3130900"/>
                <a:gridCol w="4108100"/>
              </a:tblGrid>
              <a:tr h="389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5E5E5E"/>
                          </a:solidFill>
                          <a:highlight>
                            <a:srgbClr val="FFFFFF"/>
                          </a:highlight>
                        </a:rPr>
                        <a:t>DYCD after-school programs: Immigrant Services</a:t>
                      </a:r>
                      <a:endParaRPr sz="5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sng">
                          <a:solidFill>
                            <a:schemeClr val="hlink"/>
                          </a:solidFill>
                          <a:hlinkClick r:id="rId3"/>
                        </a:rPr>
                        <a:t>https://data.cityofnewyork.us/Social-Services/DYCD-after-school-programs-Immigrant-Services/zmut-au2w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389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5E5E5E"/>
                          </a:solidFill>
                          <a:highlight>
                            <a:srgbClr val="FFFFFF"/>
                          </a:highlight>
                        </a:rPr>
                        <a:t>Board of Standards and Appeals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sng">
                          <a:solidFill>
                            <a:schemeClr val="hlink"/>
                          </a:solidFill>
                          <a:hlinkClick r:id="rId4"/>
                        </a:rPr>
                        <a:t>https://data.cityofnewyork.us/w/yvxd-uipr/25te-f2tw?cur=AbBzeB8m2eb&amp;from=root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389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5E5E5E"/>
                          </a:solidFill>
                          <a:highlight>
                            <a:srgbClr val="FFFFFF"/>
                          </a:highlight>
                        </a:rPr>
                        <a:t>3K Projects by Site Locations</a:t>
                      </a:r>
                      <a:endParaRPr sz="5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sng">
                          <a:solidFill>
                            <a:schemeClr val="hlink"/>
                          </a:solidFill>
                          <a:hlinkClick r:id="rId5"/>
                        </a:rPr>
                        <a:t>https://data.cityofnewyork.us/Education/3K-Projects-by-Site-Locations/yv4m-nu6d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389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5E5E5E"/>
                          </a:solidFill>
                          <a:highlight>
                            <a:srgbClr val="FFFFFF"/>
                          </a:highlight>
                        </a:rPr>
                        <a:t>Fire Incident Dispatch Data</a:t>
                      </a:r>
                      <a:endParaRPr sz="5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sng">
                          <a:solidFill>
                            <a:schemeClr val="hlink"/>
                          </a:solidFill>
                          <a:hlinkClick r:id="rId6"/>
                        </a:rPr>
                        <a:t>https://data.cityofnewyork.us/Public-Safety/Fire-Incident-Dispatch-Data/8m42-w767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389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5E5E5E"/>
                          </a:solidFill>
                          <a:highlight>
                            <a:srgbClr val="FFFFFF"/>
                          </a:highlight>
                        </a:rPr>
                        <a:t>Jobs Created by Energy Cost Savings Program Savings for Businesses - FY2020</a:t>
                      </a:r>
                      <a:endParaRPr sz="5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sng">
                          <a:solidFill>
                            <a:schemeClr val="hlink"/>
                          </a:solidFill>
                          <a:hlinkClick r:id="rId7"/>
                        </a:rPr>
                        <a:t>https://data.cityofnewyork.us/City-Government/Jobs-Created-by-Energy-Cost-Savings-Program-Saving/yqky-aebb</a:t>
                      </a:r>
                      <a:endParaRPr sz="11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2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100" name="Google Shape;100;p1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Tools used for Profiling and Cleaning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Dataset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Data Issues and Methods to Clean them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Challenges</a:t>
            </a:r>
            <a:endParaRPr sz="1700"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7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Tools Used for Profiling and Cleaning</a:t>
            </a:r>
            <a:endParaRPr/>
          </a:p>
        </p:txBody>
      </p:sp>
      <p:pic>
        <p:nvPicPr>
          <p:cNvPr id="106" name="Google Shape;10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3825" y="2172000"/>
            <a:ext cx="2890052" cy="97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79372" y="3289650"/>
            <a:ext cx="1956050" cy="12225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6"/>
          <p:cNvPicPr preferRelativeResize="0"/>
          <p:nvPr/>
        </p:nvPicPr>
        <p:blipFill rotWithShape="1">
          <a:blip r:embed="rId5">
            <a:alphaModFix/>
          </a:blip>
          <a:srcRect b="0" l="0" r="32980" t="0"/>
          <a:stretch/>
        </p:blipFill>
        <p:spPr>
          <a:xfrm>
            <a:off x="5304675" y="1972400"/>
            <a:ext cx="1956050" cy="101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7"/>
          <p:cNvSpPr txBox="1"/>
          <p:nvPr>
            <p:ph type="title"/>
          </p:nvPr>
        </p:nvSpPr>
        <p:spPr>
          <a:xfrm>
            <a:off x="727650" y="5724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</a:t>
            </a:r>
            <a:endParaRPr/>
          </a:p>
        </p:txBody>
      </p:sp>
      <p:sp>
        <p:nvSpPr>
          <p:cNvPr id="114" name="Google Shape;114;p17"/>
          <p:cNvSpPr txBox="1"/>
          <p:nvPr>
            <p:ph idx="1" type="body"/>
          </p:nvPr>
        </p:nvSpPr>
        <p:spPr>
          <a:xfrm>
            <a:off x="729450" y="4352850"/>
            <a:ext cx="7688700" cy="43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https://data.cityofnewyork.us/Social-Services/311-Service-Requests-from-2010-to-Present/erm2-nwe9</a:t>
            </a:r>
            <a:endParaRPr/>
          </a:p>
        </p:txBody>
      </p:sp>
      <p:pic>
        <p:nvPicPr>
          <p:cNvPr id="115" name="Google Shape;115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33185" y="1365250"/>
            <a:ext cx="5477626" cy="180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05323" y="3351324"/>
            <a:ext cx="3736950" cy="73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8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Issues and Methods to Clean them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Null Values Count</a:t>
            </a:r>
            <a:endParaRPr/>
          </a:p>
        </p:txBody>
      </p:sp>
      <p:sp>
        <p:nvSpPr>
          <p:cNvPr id="127" name="Google Shape;127;p19"/>
          <p:cNvSpPr txBox="1"/>
          <p:nvPr>
            <p:ph idx="1" type="body"/>
          </p:nvPr>
        </p:nvSpPr>
        <p:spPr>
          <a:xfrm>
            <a:off x="729450" y="2078875"/>
            <a:ext cx="7688700" cy="28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" sz="771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Unique_Key=0.0, </a:t>
            </a:r>
            <a:endParaRPr sz="771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" sz="771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Created_Date=0.0, </a:t>
            </a:r>
            <a:endParaRPr sz="771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" sz="771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Closed_Date=0.04949, </a:t>
            </a:r>
            <a:endParaRPr sz="771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" sz="771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Agency=0.0, </a:t>
            </a:r>
            <a:endParaRPr sz="771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" sz="771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Agency_Name=0.0, </a:t>
            </a:r>
            <a:endParaRPr sz="771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" sz="771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Complaint_Type=0.0, </a:t>
            </a:r>
            <a:endParaRPr sz="771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" sz="771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Descriptor=0.0032593333333333333, </a:t>
            </a:r>
            <a:endParaRPr sz="771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" sz="771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Location_Type=0.305324, </a:t>
            </a:r>
            <a:endParaRPr sz="771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" sz="771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Incident_Zip=0.3192426666666667, </a:t>
            </a:r>
            <a:endParaRPr sz="771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" sz="771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Incident_Address=0.34485266666666664, </a:t>
            </a:r>
            <a:endParaRPr sz="771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" sz="771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Street_Name=0.34491133333333335, </a:t>
            </a:r>
            <a:endParaRPr sz="771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" sz="771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Cross_Street_1=0.5335506666666666, </a:t>
            </a:r>
            <a:endParaRPr sz="771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" sz="771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Cross_Street_2=0.54303, </a:t>
            </a:r>
            <a:endParaRPr sz="771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" sz="771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Intersection_Street_1=0.6206986666666666, </a:t>
            </a:r>
            <a:endParaRPr sz="771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" sz="771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Intersection_Street_2=0.6230033333333334, </a:t>
            </a:r>
            <a:endParaRPr sz="771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" sz="771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Address_Type=0.52, </a:t>
            </a:r>
            <a:endParaRPr sz="771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" sz="771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City=0.3392153333333333, </a:t>
            </a:r>
            <a:endParaRPr sz="771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" sz="771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Landmark=0.762316,</a:t>
            </a:r>
            <a:endParaRPr sz="771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Facility_Type=0.44323, </a:t>
            </a:r>
            <a:endParaRPr sz="7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Status=0.0, Due_Date=0.682708, </a:t>
            </a:r>
            <a:endParaRPr sz="7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Resolution_Description=0.024336, </a:t>
            </a:r>
            <a:endParaRPr sz="7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Resolution_Action_Updated_Date=0.05073866666666667</a:t>
            </a:r>
            <a:endParaRPr sz="7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28" name="Google Shape;128;p19"/>
          <p:cNvSpPr txBox="1"/>
          <p:nvPr/>
        </p:nvSpPr>
        <p:spPr>
          <a:xfrm>
            <a:off x="4825900" y="2090925"/>
            <a:ext cx="3592200" cy="25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Community_Board=0.012646, </a:t>
            </a:r>
            <a:endParaRPr sz="7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BBL=0.5459406666666666, </a:t>
            </a:r>
            <a:endParaRPr sz="7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Borough=0.012646, </a:t>
            </a:r>
            <a:endParaRPr sz="7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X Coordinate (State Plane)=0.47851666666666665, </a:t>
            </a:r>
            <a:endParaRPr sz="7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Y Coordinate (State Plane)=0.47848066666666667, </a:t>
            </a:r>
            <a:endParaRPr sz="7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Open Data Channel Type=1.2666666666666667e-05, </a:t>
            </a:r>
            <a:endParaRPr sz="7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Park Facility Name=1.2666666666666667e-05, Park_Borough=0.012646, </a:t>
            </a:r>
            <a:endParaRPr sz="7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Vehicle Type=0.9994933333333333, </a:t>
            </a:r>
            <a:endParaRPr sz="7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Taxi Company Borough=0.9989966666666666, </a:t>
            </a:r>
            <a:endParaRPr sz="7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Taxi Pick Up Location=0.9869713333333333, </a:t>
            </a:r>
            <a:endParaRPr sz="7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Bridge Highway Name=0.9947166666666667, </a:t>
            </a:r>
            <a:endParaRPr sz="7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Bridge Highway Direction=0.9948233333333333, </a:t>
            </a:r>
            <a:endParaRPr sz="7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Road Ramp=0.9948666666666667, </a:t>
            </a:r>
            <a:endParaRPr sz="7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Bridge Highway Segment=0.9946873333333334, Latitude=0.47852466666666665, Longitude=0.47852466666666665, Location=0.47851266666666664)</a:t>
            </a:r>
            <a:endParaRPr sz="75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0"/>
          <p:cNvSpPr txBox="1"/>
          <p:nvPr>
            <p:ph type="title"/>
          </p:nvPr>
        </p:nvSpPr>
        <p:spPr>
          <a:xfrm>
            <a:off x="727650" y="6435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Column Dependency (Dates)</a:t>
            </a:r>
            <a:endParaRPr/>
          </a:p>
        </p:txBody>
      </p:sp>
      <p:sp>
        <p:nvSpPr>
          <p:cNvPr id="134" name="Google Shape;134;p20"/>
          <p:cNvSpPr txBox="1"/>
          <p:nvPr>
            <p:ph idx="1" type="body"/>
          </p:nvPr>
        </p:nvSpPr>
        <p:spPr>
          <a:xfrm>
            <a:off x="727650" y="1441200"/>
            <a:ext cx="7688700" cy="146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We have 2 columns ‘Created Date’ and ‘Closed Date’.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For the data to be valid, ‘Closed Date’ must be greater than ‘Created Date’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We first convert these columns from string type to timestamp and then compare them to deem valid or invalid ‘Closed Date’.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The rows with ‘Closed Date’ ea</a:t>
            </a:r>
            <a:r>
              <a:rPr lang="en"/>
              <a:t>rlier than ‘Open Date’ are invalid and hence removed from the data.</a:t>
            </a:r>
            <a:r>
              <a:rPr lang="en"/>
              <a:t> </a:t>
            </a:r>
            <a:endParaRPr/>
          </a:p>
        </p:txBody>
      </p:sp>
      <p:pic>
        <p:nvPicPr>
          <p:cNvPr id="135" name="Google Shape;13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97850" y="3302900"/>
            <a:ext cx="3854024" cy="172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3575" y="3779638"/>
            <a:ext cx="4128024" cy="120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Abbreviate Agency Name</a:t>
            </a:r>
            <a:endParaRPr/>
          </a:p>
        </p:txBody>
      </p:sp>
      <p:sp>
        <p:nvSpPr>
          <p:cNvPr id="142" name="Google Shape;142;p2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2"/>
                </a:solidFill>
                <a:highlight>
                  <a:srgbClr val="FFFFFE"/>
                </a:highlight>
              </a:rPr>
              <a:t>Takes in an agency name and converts to abbreviated form, if the agency is  the Office of Special Enforcement</a:t>
            </a:r>
            <a:endParaRPr sz="1150">
              <a:solidFill>
                <a:schemeClr val="dk2"/>
              </a:solidFill>
              <a:highlight>
                <a:srgbClr val="FFFFFE"/>
              </a:highlight>
            </a:endParaRPr>
          </a:p>
          <a:p>
            <a:pPr indent="0" lvl="0" marL="45720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3" name="Google Shape;14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0050" y="2479325"/>
            <a:ext cx="4384775" cy="91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9450" y="3644575"/>
            <a:ext cx="4384775" cy="5576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Street</a:t>
            </a:r>
            <a:r>
              <a:rPr lang="en"/>
              <a:t> Name Misspelled</a:t>
            </a:r>
            <a:endParaRPr/>
          </a:p>
        </p:txBody>
      </p:sp>
      <p:sp>
        <p:nvSpPr>
          <p:cNvPr id="150" name="Google Shape;150;p2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After clustering we </a:t>
            </a:r>
            <a:r>
              <a:rPr lang="en"/>
              <a:t>found</a:t>
            </a:r>
            <a:r>
              <a:rPr lang="en"/>
              <a:t> that some street names were misspelled.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We can replace the </a:t>
            </a:r>
            <a:r>
              <a:rPr lang="en"/>
              <a:t>street</a:t>
            </a:r>
            <a:r>
              <a:rPr lang="en"/>
              <a:t> names to solve this issue</a:t>
            </a:r>
            <a:endParaRPr/>
          </a:p>
        </p:txBody>
      </p:sp>
      <p:pic>
        <p:nvPicPr>
          <p:cNvPr id="151" name="Google Shape;15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70488" y="2078875"/>
            <a:ext cx="2447662" cy="226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